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62" r:id="rId6"/>
    <p:sldId id="271" r:id="rId7"/>
    <p:sldId id="263" r:id="rId8"/>
    <p:sldId id="264" r:id="rId9"/>
    <p:sldId id="265" r:id="rId10"/>
    <p:sldId id="272" r:id="rId11"/>
    <p:sldId id="266" r:id="rId12"/>
    <p:sldId id="267" r:id="rId13"/>
    <p:sldId id="261" r:id="rId14"/>
    <p:sldId id="269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B3C52-81B2-4E52-8A0C-D479FC28700D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iswi.islam.gov.my/index.php/himpunan-fatwa/30-himpunanfatwa/sosial/32-hukum-khatan-bagi-pesakit-heamophilia-dan-kanak-kanakcacat-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86841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b="1" dirty="0">
                <a:solidFill>
                  <a:srgbClr val="000000"/>
                </a:solidFill>
              </a:rPr>
            </a:b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/>
              <a:t>Special Situations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Dr </a:t>
            </a:r>
            <a:r>
              <a:rPr lang="en-US" sz="2400" b="1" dirty="0" err="1">
                <a:solidFill>
                  <a:schemeClr val="tx1"/>
                </a:solidFill>
              </a:rPr>
              <a:t>Aisyah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Hj</a:t>
            </a:r>
            <a:r>
              <a:rPr lang="en-US" sz="2400" b="1" dirty="0">
                <a:solidFill>
                  <a:schemeClr val="tx1"/>
                </a:solidFill>
              </a:rPr>
              <a:t> Muhammad </a:t>
            </a:r>
            <a:r>
              <a:rPr lang="en-US" sz="2400" b="1" dirty="0" err="1">
                <a:solidFill>
                  <a:schemeClr val="tx1"/>
                </a:solidFill>
              </a:rPr>
              <a:t>Rivai</a:t>
            </a:r>
            <a:endParaRPr lang="en-US" sz="24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Consultant </a:t>
            </a:r>
            <a:r>
              <a:rPr lang="en-US" sz="2400" dirty="0" err="1">
                <a:solidFill>
                  <a:schemeClr val="tx1"/>
                </a:solidFill>
              </a:rPr>
              <a:t>Paediatric</a:t>
            </a:r>
            <a:r>
              <a:rPr lang="en-US" sz="2400" dirty="0">
                <a:solidFill>
                  <a:schemeClr val="tx1"/>
                </a:solidFill>
              </a:rPr>
              <a:t> Haemato-oncologist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Raja </a:t>
            </a:r>
            <a:r>
              <a:rPr lang="en-US" sz="2400" dirty="0" err="1">
                <a:solidFill>
                  <a:schemeClr val="tx1"/>
                </a:solidFill>
              </a:rPr>
              <a:t>Permaisuri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Bainun</a:t>
            </a:r>
            <a:r>
              <a:rPr lang="en-US" sz="2400" dirty="0">
                <a:solidFill>
                  <a:schemeClr val="tx1"/>
                </a:solidFill>
              </a:rPr>
              <a:t>, Ipoh</a:t>
            </a:r>
          </a:p>
          <a:p>
            <a:endParaRPr lang="en-US" dirty="0"/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Management of Pregnant Carrier</a:t>
            </a:r>
            <a:r>
              <a:rPr lang="en-MY" b="1" baseline="-25000" dirty="0"/>
              <a:t>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986" y="1142999"/>
            <a:ext cx="7354187" cy="5638801"/>
          </a:xfrm>
        </p:spPr>
        <p:txBody>
          <a:bodyPr>
            <a:normAutofit fontScale="47500" lnSpcReduction="20000"/>
          </a:bodyPr>
          <a:lstStyle/>
          <a:p>
            <a:pPr marL="354013" indent="-354013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6700" dirty="0"/>
              <a:t>FVIII level should be measured in carriers during the third trimester of pregnancy</a:t>
            </a:r>
          </a:p>
          <a:p>
            <a:pPr marL="722313" indent="-368300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MY" sz="5900" dirty="0"/>
              <a:t>if it is &lt;50 IU/dL, factor replacement is necessary for surgical or invasive procedures</a:t>
            </a:r>
            <a:r>
              <a:rPr lang="en-MY" sz="5900" baseline="30000" dirty="0"/>
              <a:t>2</a:t>
            </a:r>
            <a:r>
              <a:rPr lang="en-MY" sz="5900" dirty="0"/>
              <a:t> </a:t>
            </a:r>
          </a:p>
          <a:p>
            <a:pPr marL="354013" indent="-354013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6700" dirty="0"/>
              <a:t>Route of delivery in haemophilia carriers should be as per obstetric indications</a:t>
            </a:r>
          </a:p>
          <a:p>
            <a:pPr marL="722313" indent="-368300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MY" sz="5900" dirty="0"/>
              <a:t>assisted vaginal delivery and invasive procedures should be avoided in male foetus</a:t>
            </a:r>
            <a:endParaRPr lang="en-US" sz="59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60586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0" y="15081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Management of Pregnant Carrier</a:t>
            </a:r>
            <a:r>
              <a:rPr lang="en-MY" b="1" baseline="-25000" dirty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73163"/>
            <a:ext cx="7882270" cy="471133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MY" sz="3500" dirty="0"/>
              <a:t>The management of a male </a:t>
            </a:r>
            <a:r>
              <a:rPr lang="en-MY" sz="3500" dirty="0" err="1"/>
              <a:t>newborn</a:t>
            </a:r>
            <a:r>
              <a:rPr lang="en-MY" sz="3500" dirty="0"/>
              <a:t> of a carrier mother in the local setting are as follow:</a:t>
            </a:r>
          </a:p>
          <a:p>
            <a:pPr marL="714375" lvl="0" indent="-366713">
              <a:buFont typeface="Courier New" panose="02070309020205020404" pitchFamily="49" charset="0"/>
              <a:buChar char="o"/>
            </a:pPr>
            <a:r>
              <a:rPr lang="en-MY" sz="3000" dirty="0" err="1"/>
              <a:t>newborn</a:t>
            </a:r>
            <a:r>
              <a:rPr lang="en-MY" sz="3000" dirty="0"/>
              <a:t> is assumed to have haemophilia until proven otherwise</a:t>
            </a:r>
          </a:p>
          <a:p>
            <a:pPr marL="714375" lvl="0" indent="-366713">
              <a:buFont typeface="Courier New" panose="02070309020205020404" pitchFamily="49" charset="0"/>
              <a:buChar char="o"/>
            </a:pPr>
            <a:r>
              <a:rPr lang="en-MY" sz="3000" dirty="0"/>
              <a:t>oral vitamin K should be given instead of IM vitamin K</a:t>
            </a:r>
          </a:p>
          <a:p>
            <a:pPr marL="714375" lvl="0" indent="-366713">
              <a:buFont typeface="Courier New" panose="02070309020205020404" pitchFamily="49" charset="0"/>
              <a:buChar char="o"/>
            </a:pPr>
            <a:r>
              <a:rPr lang="en-MY" sz="3000" dirty="0"/>
              <a:t>hepatitis B vaccination should be given subcutaneously</a:t>
            </a:r>
          </a:p>
          <a:p>
            <a:pPr marL="714375" indent="-366713">
              <a:buFont typeface="Courier New" panose="02070309020205020404" pitchFamily="49" charset="0"/>
              <a:buChar char="o"/>
            </a:pPr>
            <a:r>
              <a:rPr lang="en-MY" sz="3000" dirty="0"/>
              <a:t>APTT and factor assay should be done as soon as possible to confirm haemophilia; cord blood is preferable if feasible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6255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21" y="-4805"/>
            <a:ext cx="8229600" cy="1143000"/>
          </a:xfrm>
        </p:spPr>
        <p:txBody>
          <a:bodyPr/>
          <a:lstStyle/>
          <a:p>
            <a:r>
              <a:rPr lang="en-MY" b="1" dirty="0"/>
              <a:t>Vaccination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163" y="1219199"/>
            <a:ext cx="8229600" cy="4525963"/>
          </a:xfrm>
        </p:spPr>
        <p:txBody>
          <a:bodyPr/>
          <a:lstStyle/>
          <a:p>
            <a:r>
              <a:rPr lang="en-MY" dirty="0"/>
              <a:t>Patients with bleeding disorders should receive the recommended vaccinations for their age group.</a:t>
            </a:r>
          </a:p>
          <a:p>
            <a:endParaRPr lang="en-MY" sz="2000" dirty="0"/>
          </a:p>
          <a:p>
            <a:r>
              <a:rPr lang="en-MY" dirty="0"/>
              <a:t>All injectable vaccinations should be given subcutaneously to reduce the injection site complications.</a:t>
            </a:r>
            <a:r>
              <a:rPr lang="en-MY" baseline="30000" dirty="0"/>
              <a:t>2</a:t>
            </a:r>
            <a:endParaRPr lang="en-US" baseline="300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8382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4725"/>
            <a:ext cx="8229600" cy="922925"/>
          </a:xfrm>
        </p:spPr>
        <p:txBody>
          <a:bodyPr/>
          <a:lstStyle/>
          <a:p>
            <a:r>
              <a:rPr lang="en-MY" b="1" dirty="0"/>
              <a:t>Circumcision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60" y="748605"/>
            <a:ext cx="7719240" cy="5119932"/>
          </a:xfrm>
        </p:spPr>
        <p:txBody>
          <a:bodyPr>
            <a:normAutofit/>
          </a:bodyPr>
          <a:lstStyle/>
          <a:p>
            <a:r>
              <a:rPr lang="en-GB" sz="2400" dirty="0" err="1"/>
              <a:t>Muzakarah</a:t>
            </a:r>
            <a:r>
              <a:rPr lang="en-GB" sz="2400" dirty="0"/>
              <a:t> </a:t>
            </a:r>
            <a:r>
              <a:rPr lang="en-GB" sz="2400" dirty="0" err="1"/>
              <a:t>Jawatankuasa</a:t>
            </a:r>
            <a:r>
              <a:rPr lang="en-GB" sz="2400" dirty="0"/>
              <a:t> Fatwa Majlis </a:t>
            </a:r>
            <a:r>
              <a:rPr lang="en-GB" sz="2400" dirty="0" err="1"/>
              <a:t>Kebangsaan</a:t>
            </a:r>
            <a:r>
              <a:rPr lang="en-GB" sz="2400" dirty="0"/>
              <a:t> </a:t>
            </a:r>
            <a:r>
              <a:rPr lang="en-GB" sz="2400" dirty="0" err="1"/>
              <a:t>Bagi</a:t>
            </a:r>
            <a:r>
              <a:rPr lang="en-GB" sz="2400" dirty="0"/>
              <a:t> Hal </a:t>
            </a:r>
            <a:r>
              <a:rPr lang="en-GB" sz="2400" dirty="0" err="1"/>
              <a:t>Ehwal</a:t>
            </a:r>
            <a:r>
              <a:rPr lang="en-GB" sz="2400" dirty="0"/>
              <a:t> </a:t>
            </a:r>
            <a:r>
              <a:rPr lang="en-GB" sz="2400" dirty="0" err="1"/>
              <a:t>Ugama</a:t>
            </a:r>
            <a:r>
              <a:rPr lang="en-GB" sz="2400" dirty="0"/>
              <a:t> Islam Malaysia Kali Ke-77 has decided that circumcision in PWH is considered life-threatening and hence it is not obligatory.</a:t>
            </a:r>
            <a:r>
              <a:rPr lang="en-GB" sz="2400" baseline="30000" dirty="0"/>
              <a:t>79</a:t>
            </a:r>
            <a:endParaRPr lang="en-GB" sz="2400" dirty="0"/>
          </a:p>
          <a:p>
            <a:r>
              <a:rPr lang="en-GB" sz="2400" dirty="0"/>
              <a:t>If circumcision is indicated in PWH,</a:t>
            </a:r>
            <a:r>
              <a:rPr lang="en-MY" sz="2400" dirty="0"/>
              <a:t> it should be performed cautiously by the surgeon in liaison with the haematologist in a HTC.</a:t>
            </a:r>
          </a:p>
          <a:p>
            <a:r>
              <a:rPr lang="en-MY" sz="2400" dirty="0"/>
              <a:t>Adjunctive antifibrinolytic therapy e.g. fibrin glue should be given with factor to diminish the risk of post-operative bleeding.</a:t>
            </a:r>
            <a:r>
              <a:rPr lang="en-MY" sz="2400" baseline="30000" dirty="0"/>
              <a:t>77,78</a:t>
            </a:r>
          </a:p>
          <a:p>
            <a:endParaRPr lang="en-MY" sz="3600" baseline="30000" dirty="0"/>
          </a:p>
          <a:p>
            <a:pPr marL="0" indent="0">
              <a:buNone/>
            </a:pPr>
            <a:endParaRPr lang="en-MY" sz="3600" baseline="30000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D6B36BD-C1F4-423B-A972-FA8698005ECB}"/>
              </a:ext>
            </a:extLst>
          </p:cNvPr>
          <p:cNvSpPr txBox="1"/>
          <p:nvPr/>
        </p:nvSpPr>
        <p:spPr>
          <a:xfrm>
            <a:off x="609598" y="4634805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77. </a:t>
            </a:r>
            <a:r>
              <a:rPr lang="en-US" sz="1400" dirty="0" err="1"/>
              <a:t>Sasmaz</a:t>
            </a:r>
            <a:r>
              <a:rPr lang="en-US" sz="1400" dirty="0"/>
              <a:t> I, et al. </a:t>
            </a:r>
            <a:r>
              <a:rPr lang="en-US" sz="1400" dirty="0" err="1"/>
              <a:t>Haemophilia</a:t>
            </a:r>
            <a:r>
              <a:rPr lang="en-US" sz="1400" dirty="0"/>
              <a:t>. 2012;18(3):426-430</a:t>
            </a:r>
          </a:p>
          <a:p>
            <a:r>
              <a:rPr lang="en-US" sz="1400" dirty="0"/>
              <a:t>78. </a:t>
            </a:r>
            <a:r>
              <a:rPr lang="en-US" sz="1400" dirty="0" err="1"/>
              <a:t>Avanogmacr;lu</a:t>
            </a:r>
            <a:r>
              <a:rPr lang="en-US" sz="1400" dirty="0"/>
              <a:t> A, et al. BJU Int. 1999;83(1):91-94</a:t>
            </a:r>
          </a:p>
          <a:p>
            <a:r>
              <a:rPr lang="en-US" sz="1400" dirty="0"/>
              <a:t>79. </a:t>
            </a:r>
            <a:r>
              <a:rPr lang="en-US" sz="1400" dirty="0" err="1"/>
              <a:t>Hukum</a:t>
            </a:r>
            <a:r>
              <a:rPr lang="en-US" sz="1400" dirty="0"/>
              <a:t> </a:t>
            </a:r>
            <a:r>
              <a:rPr lang="en-US" sz="1400" dirty="0" err="1"/>
              <a:t>Khatan</a:t>
            </a:r>
            <a:r>
              <a:rPr lang="en-US" sz="1400" dirty="0"/>
              <a:t> </a:t>
            </a:r>
            <a:r>
              <a:rPr lang="en-US" sz="1400" dirty="0" err="1"/>
              <a:t>Bagi</a:t>
            </a:r>
            <a:r>
              <a:rPr lang="en-US" sz="1400" dirty="0"/>
              <a:t> </a:t>
            </a:r>
            <a:r>
              <a:rPr lang="en-US" sz="1400" dirty="0" err="1"/>
              <a:t>Pesakit</a:t>
            </a:r>
            <a:r>
              <a:rPr lang="en-US" sz="1400" dirty="0"/>
              <a:t> </a:t>
            </a:r>
            <a:r>
              <a:rPr lang="en-US" sz="1400" dirty="0" err="1"/>
              <a:t>Heamophilia</a:t>
            </a:r>
            <a:r>
              <a:rPr lang="en-US" sz="1400" dirty="0"/>
              <a:t> Dan Kanak-Kanak </a:t>
            </a:r>
            <a:r>
              <a:rPr lang="en-US" sz="1400" dirty="0" err="1"/>
              <a:t>Cacat</a:t>
            </a:r>
            <a:r>
              <a:rPr lang="en-US" sz="1400" dirty="0"/>
              <a:t> Akal. Kuala Lumpur, Malaysia, </a:t>
            </a:r>
          </a:p>
          <a:p>
            <a:r>
              <a:rPr lang="en-US" sz="1400" dirty="0"/>
              <a:t>       </a:t>
            </a:r>
            <a:r>
              <a:rPr lang="en-US" sz="1400" dirty="0" err="1"/>
              <a:t>Muzakarah</a:t>
            </a:r>
            <a:r>
              <a:rPr lang="en-US" sz="1400" dirty="0"/>
              <a:t> </a:t>
            </a:r>
            <a:r>
              <a:rPr lang="en-US" sz="1400" dirty="0" err="1"/>
              <a:t>Jawatankuasa</a:t>
            </a:r>
            <a:r>
              <a:rPr lang="en-US" sz="1400" dirty="0"/>
              <a:t> Fatwa Majlis </a:t>
            </a:r>
            <a:r>
              <a:rPr lang="en-US" sz="1400" dirty="0" err="1"/>
              <a:t>Kebangsaan</a:t>
            </a:r>
            <a:r>
              <a:rPr lang="en-US" sz="1400" dirty="0"/>
              <a:t> </a:t>
            </a:r>
            <a:r>
              <a:rPr lang="en-US" sz="1400" dirty="0" err="1"/>
              <a:t>Bagi</a:t>
            </a:r>
            <a:r>
              <a:rPr lang="en-US" sz="1400" dirty="0"/>
              <a:t> Hal </a:t>
            </a:r>
            <a:r>
              <a:rPr lang="en-US" sz="1400" dirty="0" err="1"/>
              <a:t>Ehwal</a:t>
            </a:r>
            <a:r>
              <a:rPr lang="en-US" sz="1400" dirty="0"/>
              <a:t> </a:t>
            </a:r>
            <a:r>
              <a:rPr lang="en-US" sz="1400" dirty="0" err="1"/>
              <a:t>Ugama</a:t>
            </a:r>
            <a:r>
              <a:rPr lang="en-US" sz="1400" dirty="0"/>
              <a:t> Islam Malaysia, </a:t>
            </a:r>
            <a:r>
              <a:rPr lang="en-US" sz="1400" dirty="0" err="1"/>
              <a:t>Jabatan</a:t>
            </a:r>
            <a:r>
              <a:rPr lang="en-US" sz="1400" dirty="0"/>
              <a:t>  </a:t>
            </a:r>
          </a:p>
          <a:p>
            <a:r>
              <a:rPr lang="en-US" sz="1400" dirty="0"/>
              <a:t>       </a:t>
            </a:r>
            <a:r>
              <a:rPr lang="en-US" sz="1400" dirty="0" err="1"/>
              <a:t>Kemajuan</a:t>
            </a:r>
            <a:r>
              <a:rPr lang="en-US" sz="1400" dirty="0"/>
              <a:t> Islam Malaysia, 2007 (Available at </a:t>
            </a:r>
            <a:r>
              <a:rPr lang="en-US" sz="1400" dirty="0">
                <a:hlinkClick r:id="rId3"/>
              </a:rPr>
              <a:t>http://piswi.islam.gov.my/index.php/himpunan-</a:t>
            </a:r>
          </a:p>
          <a:p>
            <a:r>
              <a:rPr lang="en-US" sz="1400" u="sng" dirty="0">
                <a:hlinkClick r:id="rId3"/>
              </a:rPr>
              <a:t>      </a:t>
            </a:r>
            <a:r>
              <a:rPr lang="en-US" sz="1400" dirty="0">
                <a:hlinkClick r:id="rId3"/>
              </a:rPr>
              <a:t> fatwa/30-himpunanfatwa/sosial/32-hukum-khatan-bagi-pesakit-heamophilia-dan-kanak-kanak </a:t>
            </a:r>
            <a:r>
              <a:rPr lang="en-US" sz="1400" dirty="0" err="1">
                <a:hlinkClick r:id="rId3"/>
              </a:rPr>
              <a:t>cacat-</a:t>
            </a:r>
            <a:r>
              <a:rPr lang="en-US" sz="1400" dirty="0" err="1"/>
              <a:t>akal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85"/>
            <a:ext cx="8229600" cy="1143000"/>
          </a:xfrm>
        </p:spPr>
        <p:txBody>
          <a:bodyPr/>
          <a:lstStyle/>
          <a:p>
            <a:r>
              <a:rPr lang="en-MY" b="1" dirty="0"/>
              <a:t>Take Home Messages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256" y="1241323"/>
            <a:ext cx="8112844" cy="4525963"/>
          </a:xfrm>
        </p:spPr>
        <p:txBody>
          <a:bodyPr>
            <a:normAutofit/>
          </a:bodyPr>
          <a:lstStyle/>
          <a:p>
            <a:r>
              <a:rPr lang="en-US" dirty="0"/>
              <a:t>Haemophilia treatment </a:t>
            </a:r>
            <a:r>
              <a:rPr lang="en-US" dirty="0" err="1"/>
              <a:t>centre</a:t>
            </a:r>
            <a:r>
              <a:rPr lang="en-US" dirty="0"/>
              <a:t> with a multidisciplinary team is needed for: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PWH undergoing surgical or invasive procedures</a:t>
            </a:r>
          </a:p>
          <a:p>
            <a:pPr lvl="1" indent="-379413">
              <a:buFont typeface="Courier New" panose="02070309020205020404" pitchFamily="49" charset="0"/>
              <a:buChar char="o"/>
            </a:pPr>
            <a:r>
              <a:rPr lang="en-US" dirty="0"/>
              <a:t>Pregnant carriers</a:t>
            </a:r>
          </a:p>
          <a:p>
            <a:pPr marL="457200" lvl="1" indent="-457200">
              <a:buFont typeface="Arial" pitchFamily="34" charset="0"/>
              <a:buChar char="•"/>
            </a:pPr>
            <a:r>
              <a:rPr lang="en-US" dirty="0"/>
              <a:t>PWH should receive vaccination as subcutaneous injections as recommended for their age. </a:t>
            </a:r>
          </a:p>
          <a:p>
            <a:pPr marL="457200" lvl="1" indent="-457200">
              <a:buFont typeface="Arial" pitchFamily="34" charset="0"/>
              <a:buChar char="•"/>
            </a:pPr>
            <a:r>
              <a:rPr lang="en-US" dirty="0"/>
              <a:t>Circumcision in PWH is not obligatory according to </a:t>
            </a:r>
            <a:r>
              <a:rPr lang="en-US" dirty="0" err="1"/>
              <a:t>Muzakkarah</a:t>
            </a:r>
            <a:r>
              <a:rPr lang="en-US" dirty="0"/>
              <a:t> </a:t>
            </a:r>
            <a:r>
              <a:rPr lang="en-US" dirty="0" err="1"/>
              <a:t>Jawatankuasa</a:t>
            </a:r>
            <a:r>
              <a:rPr lang="en-US" dirty="0"/>
              <a:t> Fatwa Majlis </a:t>
            </a:r>
            <a:r>
              <a:rPr lang="en-US" dirty="0" err="1"/>
              <a:t>Kebangsaan</a:t>
            </a:r>
            <a:r>
              <a:rPr lang="en-US" dirty="0"/>
              <a:t> kali ke-77.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9842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26581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Learning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describe four special situations in the management of haemophilia</a:t>
            </a:r>
          </a:p>
          <a:p>
            <a:r>
              <a:rPr lang="en-US" dirty="0"/>
              <a:t>To learn on the specific management of each situation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3" y="15081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Surgeries and Invasive Procedures</a:t>
            </a:r>
            <a:endParaRPr lang="en-US" sz="40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163" y="1281089"/>
            <a:ext cx="7696200" cy="4525963"/>
          </a:xfrm>
        </p:spPr>
        <p:txBody>
          <a:bodyPr>
            <a:normAutofit/>
          </a:bodyPr>
          <a:lstStyle/>
          <a:p>
            <a:r>
              <a:rPr lang="en-MY" dirty="0"/>
              <a:t>Surgeries for PWH require proper planning, effective communication and multidisciplinary collaboration.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It is best managed at or in consultation with a comprehensive HTC.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4321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1644" y="6531"/>
            <a:ext cx="8610600" cy="1131664"/>
          </a:xfrm>
        </p:spPr>
        <p:txBody>
          <a:bodyPr>
            <a:noAutofit/>
          </a:bodyPr>
          <a:lstStyle/>
          <a:p>
            <a:r>
              <a:rPr lang="en-US" sz="4000" b="1" dirty="0"/>
              <a:t>Surgeries and Invasive Procedures</a:t>
            </a:r>
            <a:r>
              <a:rPr lang="en-US" sz="4000" b="1" baseline="-25000" dirty="0"/>
              <a:t>2</a:t>
            </a:r>
            <a:endParaRPr lang="en-US" sz="40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251" y="960437"/>
            <a:ext cx="7620000" cy="4525963"/>
          </a:xfrm>
        </p:spPr>
        <p:txBody>
          <a:bodyPr>
            <a:normAutofit fontScale="85000" lnSpcReduction="20000"/>
          </a:bodyPr>
          <a:lstStyle/>
          <a:p>
            <a:r>
              <a:rPr lang="en-MY" sz="3800" dirty="0"/>
              <a:t>The following requirements need to be considered:</a:t>
            </a:r>
            <a:r>
              <a:rPr lang="en-MY" sz="3800" baseline="30000" dirty="0"/>
              <a:t>2</a:t>
            </a:r>
          </a:p>
          <a:p>
            <a:pPr marL="627063" lvl="0">
              <a:buFont typeface="Courier New" panose="02070309020205020404" pitchFamily="49" charset="0"/>
              <a:buChar char="o"/>
            </a:pPr>
            <a:r>
              <a:rPr lang="en-MY" dirty="0"/>
              <a:t>surgery is scheduled early in the week and early in the day for optimal laboratory and factor support</a:t>
            </a:r>
          </a:p>
          <a:p>
            <a:pPr marL="627063" lvl="0">
              <a:buFont typeface="Courier New" panose="02070309020205020404" pitchFamily="49" charset="0"/>
              <a:buChar char="o"/>
            </a:pPr>
            <a:r>
              <a:rPr lang="en-MY" dirty="0"/>
              <a:t>anaesthesiologist involved has experience in treating patients with bleeding disorders</a:t>
            </a:r>
          </a:p>
          <a:p>
            <a:pPr marL="627063" lvl="0">
              <a:buFont typeface="Courier New" panose="02070309020205020404" pitchFamily="49" charset="0"/>
              <a:buChar char="o"/>
            </a:pPr>
            <a:r>
              <a:rPr lang="en-MY" dirty="0"/>
              <a:t>adequate laboratory support for monitoring factor level and inhibitor testing</a:t>
            </a:r>
          </a:p>
          <a:p>
            <a:pPr marL="627063" lvl="0">
              <a:buFont typeface="Courier New" panose="02070309020205020404" pitchFamily="49" charset="0"/>
              <a:buChar char="o"/>
            </a:pPr>
            <a:r>
              <a:rPr lang="en-MY" dirty="0"/>
              <a:t>adequate quantities of factor concentrates must be available peri-operatively and during the duration of healing and/or rehabilitation 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ED86027-3605-4963-A5C4-18CDC3F600E7}"/>
              </a:ext>
            </a:extLst>
          </p:cNvPr>
          <p:cNvSpPr txBox="1"/>
          <p:nvPr/>
        </p:nvSpPr>
        <p:spPr>
          <a:xfrm>
            <a:off x="457200" y="5486400"/>
            <a:ext cx="8458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Edition). Montréal:  </a:t>
            </a:r>
          </a:p>
          <a:p>
            <a:r>
              <a:rPr lang="en-US" sz="1400" dirty="0"/>
              <a:t>     Blackwell Publishing Ltd; 2012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3129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12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Surgeries and Invasive Procedures</a:t>
            </a:r>
            <a:r>
              <a:rPr lang="en-US" sz="4000" b="1" baseline="-25000" dirty="0"/>
              <a:t>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026" y="114982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MY" sz="3500" dirty="0"/>
              <a:t>Surgical procedures can be either major or minor.</a:t>
            </a:r>
          </a:p>
          <a:p>
            <a:r>
              <a:rPr lang="en-MY" sz="3500" dirty="0"/>
              <a:t>A major procedure is defined as one that requires haemostatic support for a period &gt;5 consecutive days.</a:t>
            </a:r>
            <a:r>
              <a:rPr lang="en-MY" sz="3500" baseline="30000" dirty="0"/>
              <a:t>2</a:t>
            </a:r>
          </a:p>
          <a:p>
            <a:pPr marL="690563">
              <a:buFont typeface="Courier New" panose="02070309020205020404" pitchFamily="49" charset="0"/>
              <a:buChar char="o"/>
            </a:pPr>
            <a:r>
              <a:rPr lang="en-MY" sz="3000" dirty="0"/>
              <a:t>Includes major abdominal, intracranial, cardiovascular, spinal, major orthopaedic (e.g. joint replacement) and any other surgery with risk of large volume blood loss or blood loss into a confined anatomical space</a:t>
            </a:r>
          </a:p>
          <a:p>
            <a:pPr marL="690563">
              <a:buFont typeface="Courier New" panose="02070309020205020404" pitchFamily="49" charset="0"/>
              <a:buChar char="o"/>
            </a:pPr>
            <a:r>
              <a:rPr lang="en-MY" sz="3000" dirty="0"/>
              <a:t>May include adeno-tonsillectomy in children 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530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0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Surgeries and Invasive Procedures</a:t>
            </a:r>
            <a:r>
              <a:rPr lang="en-US" b="1" baseline="-25000" dirty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037" y="1288867"/>
            <a:ext cx="8229600" cy="4525963"/>
          </a:xfrm>
        </p:spPr>
        <p:txBody>
          <a:bodyPr>
            <a:normAutofit/>
          </a:bodyPr>
          <a:lstStyle/>
          <a:p>
            <a:r>
              <a:rPr lang="en-MY" dirty="0"/>
              <a:t>Minor surgery refers to removal of skin lesions, arthroscopy, minor dental procedures and dental extractions.</a:t>
            </a:r>
          </a:p>
          <a:p>
            <a:endParaRPr lang="en-US" sz="2000" dirty="0"/>
          </a:p>
          <a:p>
            <a:r>
              <a:rPr lang="en-MY" dirty="0"/>
              <a:t>Pre-operatively, inhibitor screening and inhibitor assay must be carried out, particularly if the recovery of the replaced factor is less than expected.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4100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9" y="-23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Surgeries and Invasive Procedures</a:t>
            </a:r>
            <a:r>
              <a:rPr lang="en-US" b="1" baseline="-25000" dirty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24" y="9906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MY" dirty="0"/>
              <a:t>The dosage and duration of factor concentrate coverage depends on the type of surgery performed.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Infusion of factor concentrates is also necessary before invasive procedures e.g. lumbar puncture, arterial blood gas or any endoscopy with biopsy.</a:t>
            </a:r>
            <a:r>
              <a:rPr lang="en-MY" baseline="30000" dirty="0"/>
              <a:t>2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509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" y="18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Surgeries and Invasive Procedures</a:t>
            </a:r>
            <a:r>
              <a:rPr lang="en-US" b="1" baseline="-25000" dirty="0"/>
              <a:t>6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38" y="1432752"/>
            <a:ext cx="8646607" cy="1996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06" y="3429000"/>
            <a:ext cx="8817380" cy="167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0651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Management of Pregnant Carrier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175" y="1143000"/>
            <a:ext cx="7735187" cy="416798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000" dirty="0"/>
              <a:t>The care of known carriers of haemophilia should involve a multidisciplinary team with expertise in haemophilia care. </a:t>
            </a:r>
          </a:p>
          <a:p>
            <a:pPr marL="714375" indent="-365125" defTabSz="79692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600" dirty="0"/>
              <a:t>Gender identification should be made during antenatal period</a:t>
            </a:r>
          </a:p>
          <a:p>
            <a:pPr marL="1077913" indent="-363538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MY" sz="2200" dirty="0"/>
              <a:t>US scan between 18 and 20 weeks</a:t>
            </a:r>
          </a:p>
          <a:p>
            <a:pPr marL="1077913" indent="-363538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MY" sz="2200" dirty="0"/>
              <a:t>maternal blood sampling at around 10 weeks  gestation</a:t>
            </a:r>
          </a:p>
          <a:p>
            <a:pPr marL="1077913" indent="-363538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‒"/>
            </a:pPr>
            <a:r>
              <a:rPr lang="en-MY" sz="2200" dirty="0"/>
              <a:t>if male foetus identified, the diagnosis maybe confirmed by amniocentesis</a:t>
            </a:r>
            <a:r>
              <a:rPr lang="en-MY" sz="2200" baseline="30000" dirty="0"/>
              <a:t>74</a:t>
            </a:r>
            <a:r>
              <a:rPr lang="en-MY" sz="2200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65D452E-A11E-44EA-99B3-5A060AA088F5}"/>
              </a:ext>
            </a:extLst>
          </p:cNvPr>
          <p:cNvSpPr txBox="1"/>
          <p:nvPr/>
        </p:nvSpPr>
        <p:spPr>
          <a:xfrm>
            <a:off x="609601" y="5410200"/>
            <a:ext cx="7543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74. Chalmers E, et al. Br J </a:t>
            </a:r>
            <a:r>
              <a:rPr lang="en-US" sz="1400" dirty="0" err="1"/>
              <a:t>Haematol</a:t>
            </a:r>
            <a:r>
              <a:rPr lang="en-US" sz="1400" dirty="0"/>
              <a:t>. 2011;154(2):208-215</a:t>
            </a:r>
          </a:p>
        </p:txBody>
      </p:sp>
    </p:spTree>
    <p:extLst>
      <p:ext uri="{BB962C8B-B14F-4D97-AF65-F5344CB8AC3E}">
        <p14:creationId xmlns:p14="http://schemas.microsoft.com/office/powerpoint/2010/main" val="3203937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893</Words>
  <Application>Microsoft Office PowerPoint</Application>
  <PresentationFormat>On-screen Show (4:3)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Courier New</vt:lpstr>
      <vt:lpstr>Office Theme</vt:lpstr>
      <vt:lpstr>Training of Core Trainers  CPG Management of Haemophilia  Special Situations</vt:lpstr>
      <vt:lpstr>Learning Objectives </vt:lpstr>
      <vt:lpstr>Surgeries and Invasive Procedures</vt:lpstr>
      <vt:lpstr>Surgeries and Invasive Procedures2</vt:lpstr>
      <vt:lpstr>Surgeries and Invasive Procedures3</vt:lpstr>
      <vt:lpstr>Surgeries and Invasive Procedures4</vt:lpstr>
      <vt:lpstr>Surgeries and Invasive Procedures5</vt:lpstr>
      <vt:lpstr>Surgeries and Invasive Procedures6</vt:lpstr>
      <vt:lpstr>Management of Pregnant Carrier</vt:lpstr>
      <vt:lpstr>Management of Pregnant Carrier2</vt:lpstr>
      <vt:lpstr>Management of Pregnant Carrier3</vt:lpstr>
      <vt:lpstr>Vaccination</vt:lpstr>
      <vt:lpstr>Circumcision</vt:lpstr>
      <vt:lpstr>Take Home Messages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26</cp:revision>
  <dcterms:created xsi:type="dcterms:W3CDTF">2019-04-12T03:15:03Z</dcterms:created>
  <dcterms:modified xsi:type="dcterms:W3CDTF">2019-12-31T04:28:58Z</dcterms:modified>
</cp:coreProperties>
</file>